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5" r:id="rId9"/>
    <p:sldId id="266" r:id="rId10"/>
    <p:sldId id="267" r:id="rId11"/>
    <p:sldId id="264" r:id="rId12"/>
    <p:sldId id="261" r:id="rId13"/>
    <p:sldId id="268" r:id="rId14"/>
    <p:sldId id="269" r:id="rId15"/>
    <p:sldId id="270" r:id="rId16"/>
    <p:sldId id="271" r:id="rId17"/>
    <p:sldId id="281" r:id="rId18"/>
    <p:sldId id="272" r:id="rId19"/>
    <p:sldId id="279" r:id="rId20"/>
    <p:sldId id="282" r:id="rId21"/>
    <p:sldId id="280" r:id="rId22"/>
    <p:sldId id="273" r:id="rId23"/>
    <p:sldId id="274" r:id="rId24"/>
    <p:sldId id="278" r:id="rId2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70" d="100"/>
          <a:sy n="70"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O"/>
          </a:p>
        </p:txBody>
      </p:sp>
      <p:sp>
        <p:nvSpPr>
          <p:cNvPr id="4" name="Marcador de fecha 3"/>
          <p:cNvSpPr>
            <a:spLocks noGrp="1"/>
          </p:cNvSpPr>
          <p:nvPr>
            <p:ph type="dt" sz="half" idx="10"/>
          </p:nvPr>
        </p:nvSpPr>
        <p:spPr/>
        <p:txBody>
          <a:bodyPr/>
          <a:lstStyle/>
          <a:p>
            <a:fld id="{4DA8FB30-D636-4730-B0FC-3D21188CB37D}" type="datetimeFigureOut">
              <a:rPr lang="es-CO" smtClean="0"/>
              <a:t>9/03/2023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306131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DA8FB30-D636-4730-B0FC-3D21188CB37D}" type="datetimeFigureOut">
              <a:rPr lang="es-CO" smtClean="0"/>
              <a:t>9/03/2023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416420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DA8FB30-D636-4730-B0FC-3D21188CB37D}" type="datetimeFigureOut">
              <a:rPr lang="es-CO" smtClean="0"/>
              <a:t>9/03/2023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112785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DA8FB30-D636-4730-B0FC-3D21188CB37D}" type="datetimeFigureOut">
              <a:rPr lang="es-CO" smtClean="0"/>
              <a:t>9/03/2023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111322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4DA8FB30-D636-4730-B0FC-3D21188CB37D}" type="datetimeFigureOut">
              <a:rPr lang="es-CO" smtClean="0"/>
              <a:t>9/03/2023</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186692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4DA8FB30-D636-4730-B0FC-3D21188CB37D}" type="datetimeFigureOut">
              <a:rPr lang="es-CO" smtClean="0"/>
              <a:t>9/03/2023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1022728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4DA8FB30-D636-4730-B0FC-3D21188CB37D}" type="datetimeFigureOut">
              <a:rPr lang="es-CO" smtClean="0"/>
              <a:t>9/03/2023</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323774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4DA8FB30-D636-4730-B0FC-3D21188CB37D}" type="datetimeFigureOut">
              <a:rPr lang="es-CO" smtClean="0"/>
              <a:t>9/03/2023</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3943227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DA8FB30-D636-4730-B0FC-3D21188CB37D}" type="datetimeFigureOut">
              <a:rPr lang="es-CO" smtClean="0"/>
              <a:t>9/03/2023</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1119180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DA8FB30-D636-4730-B0FC-3D21188CB37D}" type="datetimeFigureOut">
              <a:rPr lang="es-CO" smtClean="0"/>
              <a:t>9/03/2023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41569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4DA8FB30-D636-4730-B0FC-3D21188CB37D}" type="datetimeFigureOut">
              <a:rPr lang="es-CO" smtClean="0"/>
              <a:t>9/03/2023</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25BDC2D-8DED-4311-8CF2-5280B62B51BD}" type="slidenum">
              <a:rPr lang="es-CO" smtClean="0"/>
              <a:t>‹Nº›</a:t>
            </a:fld>
            <a:endParaRPr lang="es-CO"/>
          </a:p>
        </p:txBody>
      </p:sp>
    </p:spTree>
    <p:extLst>
      <p:ext uri="{BB962C8B-B14F-4D97-AF65-F5344CB8AC3E}">
        <p14:creationId xmlns:p14="http://schemas.microsoft.com/office/powerpoint/2010/main" val="293308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8FB30-D636-4730-B0FC-3D21188CB37D}" type="datetimeFigureOut">
              <a:rPr lang="es-CO" smtClean="0"/>
              <a:t>9/03/2023</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DC2D-8DED-4311-8CF2-5280B62B51BD}" type="slidenum">
              <a:rPr lang="es-CO" smtClean="0"/>
              <a:t>‹Nº›</a:t>
            </a:fld>
            <a:endParaRPr lang="es-CO"/>
          </a:p>
        </p:txBody>
      </p:sp>
    </p:spTree>
    <p:extLst>
      <p:ext uri="{BB962C8B-B14F-4D97-AF65-F5344CB8AC3E}">
        <p14:creationId xmlns:p14="http://schemas.microsoft.com/office/powerpoint/2010/main" val="3651936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1" cy="6858001"/>
          </a:xfrm>
          <a:prstGeom prst="rect">
            <a:avLst/>
          </a:prstGeom>
        </p:spPr>
      </p:pic>
    </p:spTree>
    <p:extLst>
      <p:ext uri="{BB962C8B-B14F-4D97-AF65-F5344CB8AC3E}">
        <p14:creationId xmlns:p14="http://schemas.microsoft.com/office/powerpoint/2010/main" val="2775198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O" b="1" dirty="0" smtClean="0"/>
              <a:t/>
            </a:r>
            <a:br>
              <a:rPr lang="es-CO" b="1" dirty="0" smtClean="0"/>
            </a:br>
            <a:r>
              <a:rPr lang="es-CO" b="1" dirty="0"/>
              <a:t/>
            </a:r>
            <a:br>
              <a:rPr lang="es-CO" b="1" dirty="0"/>
            </a:br>
            <a:r>
              <a:rPr lang="es-CO" b="1" dirty="0" smtClean="0"/>
              <a:t>REGIMEN </a:t>
            </a:r>
            <a:r>
              <a:rPr lang="es-CO" b="1" dirty="0"/>
              <a:t>DISCIPLINARIO</a:t>
            </a:r>
            <a:r>
              <a:rPr lang="es-CO" dirty="0"/>
              <a:t/>
            </a:r>
            <a:br>
              <a:rPr lang="es-CO" dirty="0"/>
            </a:br>
            <a:r>
              <a:rPr lang="es-CO" dirty="0"/>
              <a:t> </a:t>
            </a:r>
            <a:br>
              <a:rPr lang="es-CO" dirty="0"/>
            </a:br>
            <a:endParaRPr lang="es-CO" dirty="0"/>
          </a:p>
        </p:txBody>
      </p:sp>
      <p:sp>
        <p:nvSpPr>
          <p:cNvPr id="3" name="Marcador de contenido 2"/>
          <p:cNvSpPr>
            <a:spLocks noGrp="1"/>
          </p:cNvSpPr>
          <p:nvPr>
            <p:ph idx="1"/>
          </p:nvPr>
        </p:nvSpPr>
        <p:spPr/>
        <p:txBody>
          <a:bodyPr>
            <a:normAutofit lnSpcReduction="10000"/>
          </a:bodyPr>
          <a:lstStyle/>
          <a:p>
            <a:pPr algn="just"/>
            <a:r>
              <a:rPr lang="es-CO" b="1" dirty="0"/>
              <a:t>ARTICULO 14: La Acción Disciplinaria</a:t>
            </a:r>
            <a:r>
              <a:rPr lang="es-CO" dirty="0"/>
              <a:t>. La acción disciplinaria se iniciara y adelantara de oficio, o por información proveniente de servidor público o de otro medio que amerite credibilidad,  o por queja formulada por cualquier persona y no procederá por anónimos, salvo en los eventos en que cumpla con los requisitos mínimos consagrados en los artículos 38 de la ley 190 de 1995 y 27 de la ley 24 de 1992</a:t>
            </a:r>
            <a:r>
              <a:rPr lang="es-CO" dirty="0" smtClean="0"/>
              <a:t>.</a:t>
            </a:r>
            <a:endParaRPr lang="es-CO" dirty="0"/>
          </a:p>
          <a:p>
            <a:pPr algn="just"/>
            <a:r>
              <a:rPr lang="es-CO" b="1" dirty="0"/>
              <a:t>ARTICULO 15: Obligatoriedad de la Acción Disciplinaria</a:t>
            </a:r>
            <a:r>
              <a:rPr lang="es-CO" dirty="0"/>
              <a:t>. El servidor público que tenga conocimiento de un hecho constitutivo de posible falta disciplinaria, dará aviso inmediato a la Unidad de Licores del Meta; adjuntando las pruebas que </a:t>
            </a:r>
            <a:r>
              <a:rPr lang="es-CO" dirty="0" smtClean="0"/>
              <a:t>tuviere.</a:t>
            </a:r>
            <a:endParaRPr lang="es-CO" dirty="0"/>
          </a:p>
        </p:txBody>
      </p:sp>
    </p:spTree>
    <p:extLst>
      <p:ext uri="{BB962C8B-B14F-4D97-AF65-F5344CB8AC3E}">
        <p14:creationId xmlns:p14="http://schemas.microsoft.com/office/powerpoint/2010/main" val="1479178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t>REGIMEN DISCIPLINARIO</a:t>
            </a:r>
            <a:endParaRPr lang="es-CO" dirty="0"/>
          </a:p>
        </p:txBody>
      </p:sp>
      <p:sp>
        <p:nvSpPr>
          <p:cNvPr id="3" name="Marcador de contenido 2"/>
          <p:cNvSpPr>
            <a:spLocks noGrp="1"/>
          </p:cNvSpPr>
          <p:nvPr>
            <p:ph idx="1"/>
          </p:nvPr>
        </p:nvSpPr>
        <p:spPr>
          <a:xfrm>
            <a:off x="591403" y="1811976"/>
            <a:ext cx="10762397" cy="4588823"/>
          </a:xfrm>
        </p:spPr>
        <p:txBody>
          <a:bodyPr/>
          <a:lstStyle/>
          <a:p>
            <a:pPr marL="0" indent="0" algn="just">
              <a:buNone/>
            </a:pPr>
            <a:r>
              <a:rPr lang="es-CO" sz="3200" b="1" dirty="0"/>
              <a:t>ARTICULO 16: La Falta Disciplinaria. </a:t>
            </a:r>
            <a:r>
              <a:rPr lang="es-CO" sz="3200" dirty="0"/>
              <a:t>Constituye falta disciplinaria, y por lo tanto da lugar a la acción e imposición de la sanción correspondiente, la incursión en cualquiera de las conductas o comportamientos previstos en el Código Único Disciplinario que conlleve incumplimiento de deberes, extralimitación en el ejercicio de derechos y funciones, prohibiciones y violación del régimen de inhabilidades, incompatibilidades, impedimentos y conflicto de intereses, sin estar amparado por cualquiera de las causales de exclusión de responsabilidad. </a:t>
            </a:r>
          </a:p>
          <a:p>
            <a:pPr marL="0" indent="0">
              <a:buNone/>
            </a:pPr>
            <a:endParaRPr lang="es-CO" dirty="0"/>
          </a:p>
        </p:txBody>
      </p:sp>
    </p:spTree>
    <p:extLst>
      <p:ext uri="{BB962C8B-B14F-4D97-AF65-F5344CB8AC3E}">
        <p14:creationId xmlns:p14="http://schemas.microsoft.com/office/powerpoint/2010/main" val="3001050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O" b="1" dirty="0" smtClean="0"/>
              <a:t/>
            </a:r>
            <a:br>
              <a:rPr lang="es-CO" b="1" dirty="0" smtClean="0"/>
            </a:br>
            <a:r>
              <a:rPr lang="es-CO" b="1" dirty="0"/>
              <a:t> </a:t>
            </a:r>
            <a:r>
              <a:rPr lang="es-CO" b="1" dirty="0" smtClean="0"/>
              <a:t>        DE </a:t>
            </a:r>
            <a:r>
              <a:rPr lang="es-CO" b="1" dirty="0"/>
              <a:t>LAS SITUACIONES ADMINISTRATIVAS</a:t>
            </a:r>
            <a:r>
              <a:rPr lang="es-CO" dirty="0"/>
              <a:t/>
            </a:r>
            <a:br>
              <a:rPr lang="es-CO" dirty="0"/>
            </a:br>
            <a:endParaRPr lang="es-CO" dirty="0"/>
          </a:p>
        </p:txBody>
      </p:sp>
      <p:sp>
        <p:nvSpPr>
          <p:cNvPr id="3" name="Marcador de contenido 2"/>
          <p:cNvSpPr>
            <a:spLocks noGrp="1"/>
          </p:cNvSpPr>
          <p:nvPr>
            <p:ph idx="1"/>
          </p:nvPr>
        </p:nvSpPr>
        <p:spPr/>
        <p:txBody>
          <a:bodyPr>
            <a:normAutofit fontScale="85000" lnSpcReduction="20000"/>
          </a:bodyPr>
          <a:lstStyle/>
          <a:p>
            <a:r>
              <a:rPr lang="es-CO" b="1" dirty="0"/>
              <a:t>ARTICULO 19: Situaciones Administrativas</a:t>
            </a:r>
            <a:r>
              <a:rPr lang="es-CO" dirty="0"/>
              <a:t>. Los servidores públicos vinculados a la Unidad de Licores del Meta, pueden encontrarse en alguna de las siguientes situaciones administrativas: </a:t>
            </a:r>
          </a:p>
          <a:p>
            <a:r>
              <a:rPr lang="es-CO" dirty="0"/>
              <a:t>a) En servicio activo; </a:t>
            </a:r>
          </a:p>
          <a:p>
            <a:r>
              <a:rPr lang="es-CO" dirty="0"/>
              <a:t>b) En licencia; </a:t>
            </a:r>
          </a:p>
          <a:p>
            <a:r>
              <a:rPr lang="es-CO" dirty="0"/>
              <a:t>c) En vacaciones; </a:t>
            </a:r>
          </a:p>
          <a:p>
            <a:r>
              <a:rPr lang="es-CO" dirty="0"/>
              <a:t>d) En permiso; </a:t>
            </a:r>
          </a:p>
          <a:p>
            <a:r>
              <a:rPr lang="es-CO" dirty="0"/>
              <a:t>e) En comisión; </a:t>
            </a:r>
          </a:p>
          <a:p>
            <a:r>
              <a:rPr lang="es-CO" dirty="0"/>
              <a:t>f) Ejerciendo las funciones de otro empleo por encargo; </a:t>
            </a:r>
          </a:p>
          <a:p>
            <a:r>
              <a:rPr lang="es-CO" dirty="0"/>
              <a:t>g) Prestando servicio militar; </a:t>
            </a:r>
          </a:p>
          <a:p>
            <a:r>
              <a:rPr lang="es-CO" dirty="0"/>
              <a:t>h) Suspendido en el ejercicio de sus funciones; </a:t>
            </a:r>
          </a:p>
          <a:p>
            <a:r>
              <a:rPr lang="es-CO" dirty="0"/>
              <a:t>i) En encargo. </a:t>
            </a:r>
          </a:p>
          <a:p>
            <a:pPr marL="0" indent="0">
              <a:buNone/>
            </a:pPr>
            <a:endParaRPr lang="es-CO" dirty="0"/>
          </a:p>
        </p:txBody>
      </p:sp>
    </p:spTree>
    <p:extLst>
      <p:ext uri="{BB962C8B-B14F-4D97-AF65-F5344CB8AC3E}">
        <p14:creationId xmlns:p14="http://schemas.microsoft.com/office/powerpoint/2010/main" val="3239558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PLANTA DE PERSONAL</a:t>
            </a:r>
            <a:endParaRPr lang="es-CO" dirty="0"/>
          </a:p>
        </p:txBody>
      </p:sp>
      <p:graphicFrame>
        <p:nvGraphicFramePr>
          <p:cNvPr id="8" name="Marcador de contenido 7"/>
          <p:cNvGraphicFramePr>
            <a:graphicFrameLocks noGrp="1"/>
          </p:cNvGraphicFramePr>
          <p:nvPr>
            <p:ph idx="1"/>
            <p:extLst>
              <p:ext uri="{D42A27DB-BD31-4B8C-83A1-F6EECF244321}">
                <p14:modId xmlns:p14="http://schemas.microsoft.com/office/powerpoint/2010/main" val="2272517151"/>
              </p:ext>
            </p:extLst>
          </p:nvPr>
        </p:nvGraphicFramePr>
        <p:xfrm>
          <a:off x="1759712" y="1526908"/>
          <a:ext cx="8080323" cy="4600930"/>
        </p:xfrm>
        <a:graphic>
          <a:graphicData uri="http://schemas.openxmlformats.org/drawingml/2006/table">
            <a:tbl>
              <a:tblPr firstRow="1" firstCol="1" bandRow="1"/>
              <a:tblGrid>
                <a:gridCol w="353105">
                  <a:extLst>
                    <a:ext uri="{9D8B030D-6E8A-4147-A177-3AD203B41FA5}">
                      <a16:colId xmlns:a16="http://schemas.microsoft.com/office/drawing/2014/main" val="473220604"/>
                    </a:ext>
                  </a:extLst>
                </a:gridCol>
                <a:gridCol w="4992959">
                  <a:extLst>
                    <a:ext uri="{9D8B030D-6E8A-4147-A177-3AD203B41FA5}">
                      <a16:colId xmlns:a16="http://schemas.microsoft.com/office/drawing/2014/main" val="897531623"/>
                    </a:ext>
                  </a:extLst>
                </a:gridCol>
                <a:gridCol w="2734259">
                  <a:extLst>
                    <a:ext uri="{9D8B030D-6E8A-4147-A177-3AD203B41FA5}">
                      <a16:colId xmlns:a16="http://schemas.microsoft.com/office/drawing/2014/main" val="1970423620"/>
                    </a:ext>
                  </a:extLst>
                </a:gridCol>
              </a:tblGrid>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b="1">
                          <a:effectLst/>
                          <a:latin typeface="Arial" panose="020B0604020202020204" pitchFamily="34" charset="0"/>
                          <a:ea typeface="Calibri" panose="020F0502020204030204" pitchFamily="34" charset="0"/>
                          <a:cs typeface="Times New Roman" panose="02020603050405020304" pitchFamily="18" charset="0"/>
                        </a:rPr>
                        <a:t>NOMBRE DEL CARGO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_tradnl" sz="1000" b="1">
                          <a:effectLst/>
                          <a:latin typeface="Arial" panose="020B0604020202020204" pitchFamily="34" charset="0"/>
                          <a:ea typeface="Calibri" panose="020F0502020204030204" pitchFamily="34" charset="0"/>
                          <a:cs typeface="Times New Roman" panose="02020603050405020304" pitchFamily="18" charset="0"/>
                        </a:rPr>
                        <a:t>CLASE DE NOMBRAMIENTO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185971"/>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Gerente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Libre Nombramiento y Remoción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114634"/>
                  </a:ext>
                </a:extLst>
              </a:tr>
              <a:tr h="426706">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Subdirector Administrativo y Financiero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Libre Nombramiento y Remoción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3838536"/>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Subdirector Comercial y Operativo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Libre Nombramiento y Remoción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9773520"/>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Asesor de Control Interno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Periodo Fijo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5026693"/>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Asesor de Producción, Comercialización, Distribución y Venta</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Libre Nombramiento y Remoción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134436"/>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Profesional Especializado (Ingeniero Química)</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9091840"/>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Profesional Universitario (Contadora)</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063024"/>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Profesional Universitario (Tesorero)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Libre Nombramiento y Remoción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745244"/>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Secretaria de Gerencia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6630790"/>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Profesional Universitario (Almacenista)</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57785"/>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Auxiliar Administrativa (Presupuesto y Contratación)</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Carrera administrativa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4160932"/>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Auxiliar Administrativo (Archivo)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Carrera administrativa</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339846"/>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Conductor mecánico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478414"/>
                  </a:ext>
                </a:extLst>
              </a:tr>
              <a:tr h="260889">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Técnico administrativo</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Provisional </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3911052"/>
                  </a:ext>
                </a:extLst>
              </a:tr>
              <a:tr h="521778">
                <a:tc>
                  <a:txBody>
                    <a:bodyPr/>
                    <a:lstStyle/>
                    <a:p>
                      <a:pPr>
                        <a:spcAft>
                          <a:spcPts val="0"/>
                        </a:spcAft>
                      </a:pPr>
                      <a:r>
                        <a:rPr lang="es-ES_tradnl" sz="1200">
                          <a:effectLst/>
                          <a:latin typeface="Arial" panose="020B0604020202020204" pitchFamily="34" charset="0"/>
                          <a:ea typeface="Calibri" panose="020F0502020204030204" pitchFamily="34" charset="0"/>
                          <a:cs typeface="Times New Roman" panose="02020603050405020304" pitchFamily="18" charset="0"/>
                        </a:rPr>
                        <a:t>14</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a:effectLst/>
                          <a:latin typeface="Arial" panose="020B0604020202020204" pitchFamily="34" charset="0"/>
                          <a:ea typeface="Calibri" panose="020F0502020204030204" pitchFamily="34" charset="0"/>
                          <a:cs typeface="Times New Roman" panose="02020603050405020304" pitchFamily="18" charset="0"/>
                        </a:rPr>
                        <a:t>Total de cargos</a:t>
                      </a:r>
                      <a:endParaRPr lang="es-CO"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ES_tradnl" sz="1000" dirty="0">
                          <a:effectLst/>
                          <a:latin typeface="Arial" panose="020B0604020202020204" pitchFamily="34" charset="0"/>
                          <a:ea typeface="Calibri" panose="020F0502020204030204" pitchFamily="34" charset="0"/>
                          <a:cs typeface="Times New Roman" panose="02020603050405020304" pitchFamily="18" charset="0"/>
                        </a:rPr>
                        <a:t>14</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705974"/>
                  </a:ext>
                </a:extLst>
              </a:tr>
            </a:tbl>
          </a:graphicData>
        </a:graphic>
      </p:graphicFrame>
    </p:spTree>
    <p:extLst>
      <p:ext uri="{BB962C8B-B14F-4D97-AF65-F5344CB8AC3E}">
        <p14:creationId xmlns:p14="http://schemas.microsoft.com/office/powerpoint/2010/main" val="3440665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PLANES Y PROGRAMAS</a:t>
            </a:r>
            <a:endParaRPr lang="es-CO" dirty="0"/>
          </a:p>
        </p:txBody>
      </p:sp>
      <p:sp>
        <p:nvSpPr>
          <p:cNvPr id="3" name="Marcador de contenido 2"/>
          <p:cNvSpPr>
            <a:spLocks noGrp="1"/>
          </p:cNvSpPr>
          <p:nvPr>
            <p:ph idx="1"/>
          </p:nvPr>
        </p:nvSpPr>
        <p:spPr>
          <a:xfrm>
            <a:off x="838199" y="1690687"/>
            <a:ext cx="10885227" cy="4546339"/>
          </a:xfrm>
        </p:spPr>
        <p:txBody>
          <a:bodyPr>
            <a:normAutofit fontScale="77500" lnSpcReduction="20000"/>
          </a:bodyPr>
          <a:lstStyle/>
          <a:p>
            <a:r>
              <a:rPr lang="es-CO" dirty="0"/>
              <a:t>1. Plan de Acción </a:t>
            </a:r>
            <a:endParaRPr lang="es-CO" dirty="0"/>
          </a:p>
          <a:p>
            <a:r>
              <a:rPr lang="es-CO" dirty="0"/>
              <a:t>2. Plan Anticorrupción y de Atención al Ciudadano</a:t>
            </a:r>
            <a:endParaRPr lang="es-CO" dirty="0"/>
          </a:p>
          <a:p>
            <a:r>
              <a:rPr lang="es-CO" dirty="0"/>
              <a:t>3. Plan de Seguridad y Salud en el Trabajo “PSST”</a:t>
            </a:r>
            <a:endParaRPr lang="es-CO" dirty="0"/>
          </a:p>
          <a:p>
            <a:r>
              <a:rPr lang="es-CO" dirty="0"/>
              <a:t>4. Plan Estratégico Gestión de Talento Humano</a:t>
            </a:r>
            <a:endParaRPr lang="es-CO" dirty="0"/>
          </a:p>
          <a:p>
            <a:r>
              <a:rPr lang="es-CO" dirty="0"/>
              <a:t>5. Plan de previsión de recursos físicos</a:t>
            </a:r>
            <a:endParaRPr lang="es-CO" dirty="0"/>
          </a:p>
          <a:p>
            <a:r>
              <a:rPr lang="es-CO" dirty="0"/>
              <a:t>6. Plan Estratégico de Tecnologías de Información</a:t>
            </a:r>
            <a:endParaRPr lang="es-CO" dirty="0"/>
          </a:p>
          <a:p>
            <a:r>
              <a:rPr lang="es-CO" dirty="0"/>
              <a:t>7. Plan de Tratamiento de riesgos de Seguridad y Privacidad de la Información </a:t>
            </a:r>
            <a:endParaRPr lang="es-CO" dirty="0"/>
          </a:p>
          <a:p>
            <a:r>
              <a:rPr lang="es-CO" dirty="0"/>
              <a:t>8. Plan de Seguridad y privacidad de la Información</a:t>
            </a:r>
            <a:endParaRPr lang="es-CO" dirty="0"/>
          </a:p>
          <a:p>
            <a:r>
              <a:rPr lang="es-CO" dirty="0"/>
              <a:t>9. Plan de previsión de Recursos Humanos</a:t>
            </a:r>
            <a:endParaRPr lang="es-CO" dirty="0"/>
          </a:p>
          <a:p>
            <a:r>
              <a:rPr lang="es-CO" dirty="0"/>
              <a:t>10. Plan anual de Vacantes</a:t>
            </a:r>
            <a:endParaRPr lang="es-CO" dirty="0"/>
          </a:p>
          <a:p>
            <a:r>
              <a:rPr lang="es-CO" dirty="0"/>
              <a:t>11. PINAR (Plan Institucional Nacional de Archivos).</a:t>
            </a:r>
            <a:endParaRPr lang="es-CO" dirty="0"/>
          </a:p>
          <a:p>
            <a:r>
              <a:rPr lang="es-CO" dirty="0"/>
              <a:t>12. Plan de capacitación </a:t>
            </a:r>
            <a:endParaRPr lang="es-CO" dirty="0"/>
          </a:p>
        </p:txBody>
      </p:sp>
    </p:spTree>
    <p:extLst>
      <p:ext uri="{BB962C8B-B14F-4D97-AF65-F5344CB8AC3E}">
        <p14:creationId xmlns:p14="http://schemas.microsoft.com/office/powerpoint/2010/main" val="289605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PLANES Y PROGRAMAS</a:t>
            </a:r>
            <a:endParaRPr lang="es-CO" dirty="0"/>
          </a:p>
        </p:txBody>
      </p:sp>
      <p:sp>
        <p:nvSpPr>
          <p:cNvPr id="3" name="Marcador de contenido 2"/>
          <p:cNvSpPr>
            <a:spLocks noGrp="1"/>
          </p:cNvSpPr>
          <p:nvPr>
            <p:ph idx="1"/>
          </p:nvPr>
        </p:nvSpPr>
        <p:spPr>
          <a:xfrm>
            <a:off x="838200" y="1690688"/>
            <a:ext cx="10939818" cy="4710112"/>
          </a:xfrm>
        </p:spPr>
        <p:txBody>
          <a:bodyPr>
            <a:normAutofit fontScale="62500" lnSpcReduction="20000"/>
          </a:bodyPr>
          <a:lstStyle/>
          <a:p>
            <a:r>
              <a:rPr lang="es-CO" dirty="0"/>
              <a:t>13. Plan de Gestión Documental</a:t>
            </a:r>
            <a:endParaRPr lang="es-CO" dirty="0"/>
          </a:p>
          <a:p>
            <a:r>
              <a:rPr lang="es-CO" dirty="0"/>
              <a:t>14. Plan de Bienestar Social e Incentivos.</a:t>
            </a:r>
          </a:p>
          <a:p>
            <a:r>
              <a:rPr lang="es-CO" dirty="0"/>
              <a:t>15. Plan de Gestión Documental</a:t>
            </a:r>
          </a:p>
          <a:p>
            <a:r>
              <a:rPr lang="es-CO" dirty="0"/>
              <a:t>16. Plan de Mantenimiento de la Infraestructura</a:t>
            </a:r>
          </a:p>
          <a:p>
            <a:r>
              <a:rPr lang="es-CO" dirty="0"/>
              <a:t>17. Plan de Mantenimiento de vehículo</a:t>
            </a:r>
          </a:p>
          <a:p>
            <a:r>
              <a:rPr lang="es-CO" dirty="0"/>
              <a:t>18. Plan de Seguridad vial.</a:t>
            </a:r>
          </a:p>
          <a:p>
            <a:r>
              <a:rPr lang="es-CO" dirty="0"/>
              <a:t>19. Plan de daño </a:t>
            </a:r>
            <a:r>
              <a:rPr lang="es-CO" dirty="0" err="1"/>
              <a:t>antijuridico</a:t>
            </a:r>
            <a:endParaRPr lang="es-CO" dirty="0"/>
          </a:p>
          <a:p>
            <a:r>
              <a:rPr lang="es-CO" dirty="0"/>
              <a:t>20. Plan Anual de Adquisiciones</a:t>
            </a:r>
          </a:p>
          <a:p>
            <a:r>
              <a:rPr lang="es-CO" dirty="0"/>
              <a:t>21. Plan de conservación de archivos.</a:t>
            </a:r>
          </a:p>
          <a:p>
            <a:r>
              <a:rPr lang="es-CO" dirty="0"/>
              <a:t>22. Programa de desvinculación asistida</a:t>
            </a:r>
          </a:p>
          <a:p>
            <a:r>
              <a:rPr lang="es-CO" dirty="0"/>
              <a:t>23. Programa de inspecciones de Seguridad y Salud en el Trabajo</a:t>
            </a:r>
          </a:p>
          <a:p>
            <a:r>
              <a:rPr lang="es-CO" dirty="0"/>
              <a:t>24. Programa de elementos de protección personal</a:t>
            </a:r>
          </a:p>
          <a:p>
            <a:r>
              <a:rPr lang="es-CO" dirty="0"/>
              <a:t>25. Programa de lecciones aprendidas</a:t>
            </a:r>
          </a:p>
          <a:p>
            <a:r>
              <a:rPr lang="es-CO" dirty="0"/>
              <a:t>26. Programa de Vigilancia epidemiológica y riesgo psicosocial</a:t>
            </a:r>
          </a:p>
          <a:p>
            <a:pPr marL="0" indent="0">
              <a:buNone/>
            </a:pPr>
            <a:endParaRPr lang="es-CO" dirty="0"/>
          </a:p>
        </p:txBody>
      </p:sp>
    </p:spTree>
    <p:extLst>
      <p:ext uri="{BB962C8B-B14F-4D97-AF65-F5344CB8AC3E}">
        <p14:creationId xmlns:p14="http://schemas.microsoft.com/office/powerpoint/2010/main" val="4165727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SGSST.</a:t>
            </a:r>
            <a:endParaRPr lang="es-CO" dirty="0"/>
          </a:p>
        </p:txBody>
      </p:sp>
      <p:sp>
        <p:nvSpPr>
          <p:cNvPr id="3" name="Marcador de contenido 2"/>
          <p:cNvSpPr>
            <a:spLocks noGrp="1"/>
          </p:cNvSpPr>
          <p:nvPr>
            <p:ph idx="1"/>
          </p:nvPr>
        </p:nvSpPr>
        <p:spPr/>
        <p:txBody>
          <a:bodyPr>
            <a:normAutofit lnSpcReduction="10000"/>
          </a:bodyPr>
          <a:lstStyle/>
          <a:p>
            <a:pPr marL="0" indent="0" algn="just">
              <a:buNone/>
              <a:defRPr/>
            </a:pPr>
            <a:r>
              <a:rPr lang="es-CO" dirty="0"/>
              <a:t>El presente Sistema de Gestión de la Seguridad y Salud en el trabajo aplica a todos los funcionarios, contratistas y visitantes de la Unidad de Licores del Meta,</a:t>
            </a:r>
            <a:r>
              <a:rPr lang="es-ES" dirty="0"/>
              <a:t> vinculados directamente o a través de contratos temporales de trabajo o por medio de contratos de aprendizaje y aquellos otros que la Ley establezca, en las diferentes áreas de trabajo.</a:t>
            </a:r>
            <a:endParaRPr lang="es-CO" dirty="0"/>
          </a:p>
          <a:p>
            <a:pPr marL="0" indent="0" algn="just">
              <a:buNone/>
            </a:pPr>
            <a:endParaRPr lang="es-CO" dirty="0" smtClean="0"/>
          </a:p>
          <a:p>
            <a:pPr marL="0" indent="0" algn="just">
              <a:buNone/>
            </a:pPr>
            <a:r>
              <a:rPr lang="es-CO" dirty="0" smtClean="0"/>
              <a:t>COPASST. </a:t>
            </a:r>
            <a:r>
              <a:rPr lang="es-CO" altLang="es-CO" dirty="0"/>
              <a:t>Es un organismo </a:t>
            </a:r>
            <a:r>
              <a:rPr lang="es-CO" altLang="es-CO" dirty="0" smtClean="0"/>
              <a:t>de Promoción </a:t>
            </a:r>
            <a:r>
              <a:rPr lang="es-CO" altLang="es-CO" dirty="0"/>
              <a:t>y Vigilancia </a:t>
            </a:r>
            <a:r>
              <a:rPr lang="es-CO" altLang="es-CO" dirty="0" smtClean="0"/>
              <a:t>de Las normas y reglamentos De </a:t>
            </a:r>
            <a:r>
              <a:rPr lang="es-CO" altLang="es-CO" dirty="0"/>
              <a:t>Seguridad y Salud </a:t>
            </a:r>
            <a:r>
              <a:rPr lang="es-CO" altLang="es-CO" dirty="0" smtClean="0"/>
              <a:t>en el </a:t>
            </a:r>
            <a:r>
              <a:rPr lang="es-CO" altLang="es-CO" dirty="0"/>
              <a:t>Trabajo dentro de la </a:t>
            </a:r>
            <a:r>
              <a:rPr lang="es-CO" altLang="es-CO" dirty="0" smtClean="0"/>
              <a:t>Empresa y esta conformado por dos representantes elegidos por los trabajadores y un suplente y un delegado del empleador y suplente por el periodo de dos años.</a:t>
            </a:r>
            <a:endParaRPr lang="es-CO" altLang="es-CO" dirty="0"/>
          </a:p>
          <a:p>
            <a:pPr marL="0" indent="0" algn="just">
              <a:buNone/>
              <a:defRPr/>
            </a:pPr>
            <a:endParaRPr lang="es-CO" dirty="0"/>
          </a:p>
          <a:p>
            <a:pPr marL="0" indent="0">
              <a:buNone/>
            </a:pPr>
            <a:endParaRPr lang="es-CO" dirty="0"/>
          </a:p>
        </p:txBody>
      </p:sp>
    </p:spTree>
    <p:extLst>
      <p:ext uri="{BB962C8B-B14F-4D97-AF65-F5344CB8AC3E}">
        <p14:creationId xmlns:p14="http://schemas.microsoft.com/office/powerpoint/2010/main" val="491778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dirty="0" smtClean="0"/>
              <a:t>CAPACITACIONES Y ACTIVIDADES CON LA ARL. BOLIVAR</a:t>
            </a:r>
            <a:endParaRPr lang="es-CO" sz="2800" dirty="0"/>
          </a:p>
        </p:txBody>
      </p:sp>
      <p:sp>
        <p:nvSpPr>
          <p:cNvPr id="3" name="Marcador de contenido 2"/>
          <p:cNvSpPr>
            <a:spLocks noGrp="1"/>
          </p:cNvSpPr>
          <p:nvPr>
            <p:ph idx="1"/>
          </p:nvPr>
        </p:nvSpPr>
        <p:spPr/>
        <p:txBody>
          <a:bodyPr>
            <a:normAutofit fontScale="92500" lnSpcReduction="20000"/>
          </a:bodyPr>
          <a:lstStyle/>
          <a:p>
            <a:r>
              <a:rPr lang="es-CO" dirty="0"/>
              <a:t>CAPACITACIÓN BIOMECANICA Y ERGONOMIA</a:t>
            </a:r>
          </a:p>
          <a:p>
            <a:r>
              <a:rPr lang="es-CO" dirty="0"/>
              <a:t>CAPACITACIÓN HABITOS DDE VIDA </a:t>
            </a:r>
            <a:r>
              <a:rPr lang="es-CO" dirty="0" smtClean="0"/>
              <a:t>SALUDABLE</a:t>
            </a:r>
          </a:p>
          <a:p>
            <a:r>
              <a:rPr lang="es-CO" dirty="0" smtClean="0"/>
              <a:t>RUMBOTERAPIA</a:t>
            </a:r>
            <a:endParaRPr lang="es-CO" dirty="0"/>
          </a:p>
          <a:p>
            <a:r>
              <a:rPr lang="es-CO" dirty="0"/>
              <a:t>CAPACITACIÓN PREVENCIÓN DEL CONSUMO DE ALCOHOL, DROGAS Y/O SUSTANCIAS PSICOACTIVAS</a:t>
            </a:r>
          </a:p>
          <a:p>
            <a:r>
              <a:rPr lang="es-CO" dirty="0"/>
              <a:t>TAMIZAJE CARDIOVASCULAR</a:t>
            </a:r>
          </a:p>
          <a:p>
            <a:r>
              <a:rPr lang="es-CO" dirty="0"/>
              <a:t>CAPACITACIÓN PREVENCIÓN Y CAUSALIDAD EL SOBRE PESO Y OBEDECIDAD</a:t>
            </a:r>
          </a:p>
          <a:p>
            <a:r>
              <a:rPr lang="es-CO" dirty="0"/>
              <a:t>CAPACITACIÓN PREVENCIÓN DE ENFERMEDADES E INFECCIONES DE TRANSMISION SEXUAL</a:t>
            </a:r>
          </a:p>
          <a:p>
            <a:r>
              <a:rPr lang="es-CO" dirty="0"/>
              <a:t>EXAMENES PERIODICOS Y PSICOSOCIALES </a:t>
            </a:r>
          </a:p>
          <a:p>
            <a:r>
              <a:rPr lang="es-CO" dirty="0"/>
              <a:t>RECARGA Y MANTENIMIENTO DE EXTINTORES</a:t>
            </a:r>
          </a:p>
          <a:p>
            <a:pPr marL="0" indent="0">
              <a:buNone/>
            </a:pPr>
            <a:endParaRPr lang="es-CO" dirty="0"/>
          </a:p>
        </p:txBody>
      </p:sp>
    </p:spTree>
    <p:extLst>
      <p:ext uri="{BB962C8B-B14F-4D97-AF65-F5344CB8AC3E}">
        <p14:creationId xmlns:p14="http://schemas.microsoft.com/office/powerpoint/2010/main" val="22128214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FUNCIONES DEL COMITÉ DE COPASST</a:t>
            </a:r>
            <a:endParaRPr lang="es-CO" sz="4000" dirty="0"/>
          </a:p>
        </p:txBody>
      </p:sp>
      <p:sp>
        <p:nvSpPr>
          <p:cNvPr id="3" name="Marcador de contenido 2"/>
          <p:cNvSpPr>
            <a:spLocks noGrp="1"/>
          </p:cNvSpPr>
          <p:nvPr>
            <p:ph idx="1"/>
          </p:nvPr>
        </p:nvSpPr>
        <p:spPr/>
        <p:txBody>
          <a:bodyPr/>
          <a:lstStyle/>
          <a:p>
            <a:pPr>
              <a:buFont typeface="Wingdings" pitchFamily="2" charset="2"/>
              <a:buChar char="ü"/>
              <a:defRPr/>
            </a:pPr>
            <a:r>
              <a:rPr lang="es-CO" dirty="0">
                <a:latin typeface="Arial" charset="0"/>
              </a:rPr>
              <a:t> Elegir al secretario del comité</a:t>
            </a:r>
          </a:p>
          <a:p>
            <a:pPr marL="457200" indent="-457200">
              <a:buFont typeface="Wingdings" pitchFamily="2" charset="2"/>
              <a:buChar char="ü"/>
              <a:defRPr/>
            </a:pPr>
            <a:r>
              <a:rPr lang="es-CO" dirty="0">
                <a:latin typeface="Arial" charset="0"/>
              </a:rPr>
              <a:t>Promoción, divulgación, información y vigilancia del SG-SST</a:t>
            </a:r>
          </a:p>
          <a:p>
            <a:pPr>
              <a:buFont typeface="Wingdings" pitchFamily="2" charset="2"/>
              <a:buChar char="ü"/>
              <a:defRPr/>
            </a:pPr>
            <a:r>
              <a:rPr lang="es-CO" dirty="0">
                <a:latin typeface="Arial" charset="0"/>
              </a:rPr>
              <a:t>   Capacitación en SST</a:t>
            </a:r>
          </a:p>
          <a:p>
            <a:pPr>
              <a:buFont typeface="Wingdings" pitchFamily="2" charset="2"/>
              <a:buChar char="ü"/>
              <a:defRPr/>
            </a:pPr>
            <a:r>
              <a:rPr lang="es-CO" dirty="0">
                <a:latin typeface="Arial" charset="0"/>
              </a:rPr>
              <a:t>   Coordinación entre empleador y trabajadores</a:t>
            </a:r>
          </a:p>
          <a:p>
            <a:pPr>
              <a:buFont typeface="Wingdings" pitchFamily="2" charset="2"/>
              <a:buChar char="ü"/>
              <a:defRPr/>
            </a:pPr>
            <a:r>
              <a:rPr lang="es-CO" dirty="0">
                <a:latin typeface="Arial" charset="0"/>
              </a:rPr>
              <a:t>   Colaboración con el análisis de las causas de </a:t>
            </a:r>
            <a:r>
              <a:rPr lang="es-CO" dirty="0" smtClean="0">
                <a:latin typeface="Arial" charset="0"/>
              </a:rPr>
              <a:t>riesgos</a:t>
            </a:r>
            <a:endParaRPr lang="es-CO" dirty="0">
              <a:latin typeface="Arial" charset="0"/>
            </a:endParaRPr>
          </a:p>
          <a:p>
            <a:pPr>
              <a:buFont typeface="Wingdings" pitchFamily="2" charset="2"/>
              <a:buChar char="ü"/>
              <a:defRPr/>
            </a:pPr>
            <a:r>
              <a:rPr lang="es-CO" dirty="0">
                <a:latin typeface="Arial" charset="0"/>
              </a:rPr>
              <a:t>   Inspecciones planeadas a los lugares de  trabajo</a:t>
            </a:r>
          </a:p>
          <a:p>
            <a:pPr marL="457200" indent="-457200">
              <a:buFont typeface="Wingdings" pitchFamily="2" charset="2"/>
              <a:buChar char="ü"/>
              <a:defRPr/>
            </a:pPr>
            <a:r>
              <a:rPr lang="es-CO" dirty="0">
                <a:latin typeface="Arial" charset="0"/>
              </a:rPr>
              <a:t>Proponer a la gerencia la adopción de medidas   correctivas</a:t>
            </a:r>
            <a:r>
              <a:rPr lang="es-CO" dirty="0"/>
              <a:t>.</a:t>
            </a:r>
          </a:p>
        </p:txBody>
      </p:sp>
    </p:spTree>
    <p:extLst>
      <p:ext uri="{BB962C8B-B14F-4D97-AF65-F5344CB8AC3E}">
        <p14:creationId xmlns:p14="http://schemas.microsoft.com/office/powerpoint/2010/main" val="3961992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COMITE DE CONVIVENCIA LABORAL</a:t>
            </a:r>
            <a:endParaRPr lang="es-CO" sz="4000" dirty="0"/>
          </a:p>
        </p:txBody>
      </p:sp>
      <p:sp>
        <p:nvSpPr>
          <p:cNvPr id="3" name="Marcador de contenido 2"/>
          <p:cNvSpPr>
            <a:spLocks noGrp="1"/>
          </p:cNvSpPr>
          <p:nvPr>
            <p:ph idx="1"/>
          </p:nvPr>
        </p:nvSpPr>
        <p:spPr>
          <a:xfrm>
            <a:off x="838199" y="1690688"/>
            <a:ext cx="10857931" cy="4832942"/>
          </a:xfrm>
        </p:spPr>
        <p:txBody>
          <a:bodyPr/>
          <a:lstStyle/>
          <a:p>
            <a:pPr marL="0" indent="0" algn="just">
              <a:buNone/>
            </a:pPr>
            <a:endParaRPr lang="es-CO" dirty="0" smtClean="0"/>
          </a:p>
          <a:p>
            <a:pPr marL="0" indent="0" algn="just">
              <a:buNone/>
            </a:pPr>
            <a:r>
              <a:rPr lang="es-CO" dirty="0" smtClean="0"/>
              <a:t>La</a:t>
            </a:r>
            <a:r>
              <a:rPr lang="es-CO" dirty="0"/>
              <a:t> convivencia laboral es, básicamente, aquellos comportamientos interpersonales de los individuos que forman parte de una empresa, tanto los líderes como los empleados entre sí, que permiten que se </a:t>
            </a:r>
            <a:r>
              <a:rPr lang="es-CO" dirty="0" smtClean="0"/>
              <a:t>lleven en adelante</a:t>
            </a:r>
            <a:r>
              <a:rPr lang="es-CO" dirty="0"/>
              <a:t>, determinado ambiente de trabajo dentro del día a día.</a:t>
            </a:r>
            <a:endParaRPr lang="es-CO" dirty="0" smtClean="0"/>
          </a:p>
          <a:p>
            <a:pPr marL="0" indent="0" algn="just">
              <a:buNone/>
            </a:pPr>
            <a:endParaRPr lang="es-CO" dirty="0" smtClean="0"/>
          </a:p>
          <a:p>
            <a:pPr marL="0" indent="0" algn="just">
              <a:buNone/>
            </a:pPr>
            <a:r>
              <a:rPr lang="es-CO" dirty="0" smtClean="0"/>
              <a:t>Recibir </a:t>
            </a:r>
            <a:r>
              <a:rPr lang="es-CO" dirty="0"/>
              <a:t>y dar trámite a las quejas presentadas referentes a acoso laboral. Escuchar a las partes involucradas sobre los hechos que dieron lugar a la queja. Adelantar reuniones para crear un espacio de diálogo entre las </a:t>
            </a:r>
            <a:r>
              <a:rPr lang="es-CO" dirty="0" smtClean="0"/>
              <a:t>partes. </a:t>
            </a:r>
          </a:p>
          <a:p>
            <a:pPr marL="0" indent="0" algn="just">
              <a:buNone/>
            </a:pPr>
            <a:endParaRPr lang="es-CO" dirty="0"/>
          </a:p>
          <a:p>
            <a:pPr marL="0" indent="0" algn="just">
              <a:buNone/>
            </a:pPr>
            <a:endParaRPr lang="es-CO" dirty="0"/>
          </a:p>
        </p:txBody>
      </p:sp>
    </p:spTree>
    <p:extLst>
      <p:ext uri="{BB962C8B-B14F-4D97-AF65-F5344CB8AC3E}">
        <p14:creationId xmlns:p14="http://schemas.microsoft.com/office/powerpoint/2010/main" val="43376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70830" y="647216"/>
            <a:ext cx="6096000" cy="1384995"/>
          </a:xfrm>
          <a:prstGeom prst="rect">
            <a:avLst/>
          </a:prstGeom>
        </p:spPr>
        <p:txBody>
          <a:bodyPr>
            <a:spAutoFit/>
          </a:bodyPr>
          <a:lstStyle/>
          <a:p>
            <a:pPr algn="ctr"/>
            <a:r>
              <a:rPr lang="es-MX" altLang="es-CO" sz="2800" b="1" dirty="0">
                <a:solidFill>
                  <a:srgbClr val="FF0000"/>
                </a:solidFill>
                <a:latin typeface="Times New Roman" panose="02020603050405020304" pitchFamily="18" charset="0"/>
                <a:cs typeface="Times New Roman" panose="02020603050405020304" pitchFamily="18" charset="0"/>
              </a:rPr>
              <a:t>¿QUÉ ES EL REGLAMENTO DE HIGIENE Y SEGURIDAD?</a:t>
            </a:r>
            <a:r>
              <a:rPr lang="es-MX" altLang="es-CO" sz="2800" dirty="0"/>
              <a:t/>
            </a:r>
            <a:br>
              <a:rPr lang="es-MX" altLang="es-CO" sz="2800" dirty="0"/>
            </a:br>
            <a:endParaRPr lang="es-CO" sz="2800" dirty="0"/>
          </a:p>
        </p:txBody>
      </p:sp>
      <p:sp>
        <p:nvSpPr>
          <p:cNvPr id="4" name="Rectángulo 3"/>
          <p:cNvSpPr/>
          <p:nvPr/>
        </p:nvSpPr>
        <p:spPr>
          <a:xfrm>
            <a:off x="2079008" y="1904327"/>
            <a:ext cx="7665493" cy="3882323"/>
          </a:xfrm>
          <a:prstGeom prst="rect">
            <a:avLst/>
          </a:prstGeom>
        </p:spPr>
        <p:txBody>
          <a:bodyPr wrap="square">
            <a:spAutoFit/>
          </a:bodyPr>
          <a:lstStyle/>
          <a:p>
            <a:pPr algn="just"/>
            <a:r>
              <a:rPr lang="es-MX" altLang="es-CO" sz="2400" dirty="0">
                <a:latin typeface="Times New Roman" panose="02020603050405020304" pitchFamily="18" charset="0"/>
                <a:cs typeface="Times New Roman" panose="02020603050405020304" pitchFamily="18" charset="0"/>
              </a:rPr>
              <a:t>El reglamento de Higiene y seguridad industrial, tiene como objeto la identificación, reconocimiento, evaluación y control de los factores ambientales que se originan en los lugares de trabajo y que pueden afectar la salud de los trabajadores.</a:t>
            </a:r>
          </a:p>
          <a:p>
            <a:pPr algn="just"/>
            <a:r>
              <a:rPr lang="es-MX" altLang="es-CO" sz="2400" dirty="0">
                <a:latin typeface="Times New Roman" panose="02020603050405020304" pitchFamily="18" charset="0"/>
                <a:cs typeface="Times New Roman" panose="02020603050405020304" pitchFamily="18" charset="0"/>
              </a:rPr>
              <a:t>El reglamento de Higiene y Seguridad es obligatorio para toda empresa, independiente el número de trabajadores, en cambio el Reglamento de Orden, Higiene y Seguridad es exigible cuando la empresa cuenta con 10 o más trabajadores contratados permanentemente.</a:t>
            </a:r>
            <a:endParaRPr lang="es-CO" altLang="es-C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690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VIDEO SOBRE GESTION DOCUMENTAL</a:t>
            </a:r>
            <a:endParaRPr lang="es-CO" sz="4000" dirty="0"/>
          </a:p>
        </p:txBody>
      </p:sp>
      <p:sp>
        <p:nvSpPr>
          <p:cNvPr id="3" name="Marcador de contenido 2"/>
          <p:cNvSpPr>
            <a:spLocks noGrp="1"/>
          </p:cNvSpPr>
          <p:nvPr>
            <p:ph idx="1"/>
          </p:nvPr>
        </p:nvSpPr>
        <p:spPr/>
        <p:txBody>
          <a:bodyPr/>
          <a:lstStyle/>
          <a:p>
            <a:pPr marL="0" indent="0">
              <a:buNone/>
            </a:pPr>
            <a:r>
              <a:rPr lang="es-CO" dirty="0"/>
              <a:t>https://www.youtube.com/watch?v=S9ki3X6Qmng</a:t>
            </a:r>
          </a:p>
        </p:txBody>
      </p:sp>
    </p:spTree>
    <p:extLst>
      <p:ext uri="{BB962C8B-B14F-4D97-AF65-F5344CB8AC3E}">
        <p14:creationId xmlns:p14="http://schemas.microsoft.com/office/powerpoint/2010/main" val="968829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200" dirty="0" smtClean="0"/>
              <a:t>FORMATO UNICO DE INVENTARIO DOCUMENTAL</a:t>
            </a:r>
            <a:endParaRPr lang="es-CO" sz="3200" dirty="0"/>
          </a:p>
        </p:txBody>
      </p:sp>
      <p:pic>
        <p:nvPicPr>
          <p:cNvPr id="4" name="Marcador de contenido 3"/>
          <p:cNvPicPr>
            <a:picLocks noGrp="1" noChangeAspect="1"/>
          </p:cNvPicPr>
          <p:nvPr>
            <p:ph idx="1"/>
          </p:nvPr>
        </p:nvPicPr>
        <p:blipFill>
          <a:blip r:embed="rId2"/>
          <a:stretch>
            <a:fillRect/>
          </a:stretch>
        </p:blipFill>
        <p:spPr>
          <a:xfrm>
            <a:off x="1254103" y="1690688"/>
            <a:ext cx="9309264" cy="4791150"/>
          </a:xfrm>
          <a:prstGeom prst="rect">
            <a:avLst/>
          </a:prstGeom>
        </p:spPr>
      </p:pic>
    </p:spTree>
    <p:extLst>
      <p:ext uri="{BB962C8B-B14F-4D97-AF65-F5344CB8AC3E}">
        <p14:creationId xmlns:p14="http://schemas.microsoft.com/office/powerpoint/2010/main" val="4105147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TABLAS DE RETENCION DOCUMENTAL</a:t>
            </a:r>
            <a:endParaRPr lang="es-CO" sz="4000" dirty="0"/>
          </a:p>
        </p:txBody>
      </p:sp>
      <p:pic>
        <p:nvPicPr>
          <p:cNvPr id="4" name="Marcador de contenido 3"/>
          <p:cNvPicPr>
            <a:picLocks noGrp="1" noChangeAspect="1"/>
          </p:cNvPicPr>
          <p:nvPr>
            <p:ph idx="1"/>
          </p:nvPr>
        </p:nvPicPr>
        <p:blipFill>
          <a:blip r:embed="rId2"/>
          <a:stretch>
            <a:fillRect/>
          </a:stretch>
        </p:blipFill>
        <p:spPr>
          <a:xfrm>
            <a:off x="1376623" y="1690688"/>
            <a:ext cx="10149947" cy="4832942"/>
          </a:xfrm>
          <a:prstGeom prst="rect">
            <a:avLst/>
          </a:prstGeom>
        </p:spPr>
      </p:pic>
    </p:spTree>
    <p:extLst>
      <p:ext uri="{BB962C8B-B14F-4D97-AF65-F5344CB8AC3E}">
        <p14:creationId xmlns:p14="http://schemas.microsoft.com/office/powerpoint/2010/main" val="3350963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PRESTAMO DE DOCUMENTOS INTERNOS</a:t>
            </a:r>
            <a:endParaRPr lang="es-CO" sz="4000" dirty="0"/>
          </a:p>
        </p:txBody>
      </p:sp>
      <p:pic>
        <p:nvPicPr>
          <p:cNvPr id="4" name="Marcador de contenido 3"/>
          <p:cNvPicPr>
            <a:picLocks noGrp="1" noChangeAspect="1"/>
          </p:cNvPicPr>
          <p:nvPr>
            <p:ph idx="1"/>
          </p:nvPr>
        </p:nvPicPr>
        <p:blipFill>
          <a:blip r:embed="rId2"/>
          <a:stretch>
            <a:fillRect/>
          </a:stretch>
        </p:blipFill>
        <p:spPr>
          <a:xfrm>
            <a:off x="838200" y="1690688"/>
            <a:ext cx="9634213" cy="4532691"/>
          </a:xfrm>
          <a:prstGeom prst="rect">
            <a:avLst/>
          </a:prstGeom>
        </p:spPr>
      </p:pic>
    </p:spTree>
    <p:extLst>
      <p:ext uri="{BB962C8B-B14F-4D97-AF65-F5344CB8AC3E}">
        <p14:creationId xmlns:p14="http://schemas.microsoft.com/office/powerpoint/2010/main" val="37727351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a:p>
        </p:txBody>
      </p:sp>
      <p:sp>
        <p:nvSpPr>
          <p:cNvPr id="3" name="Marcador de contenido 2"/>
          <p:cNvSpPr>
            <a:spLocks noGrp="1"/>
          </p:cNvSpPr>
          <p:nvPr>
            <p:ph idx="1"/>
          </p:nvPr>
        </p:nvSpPr>
        <p:spPr/>
        <p:txBody>
          <a:bodyPr/>
          <a:lstStyle/>
          <a:p>
            <a:endParaRPr lang="es-CO"/>
          </a:p>
        </p:txBody>
      </p:sp>
    </p:spTree>
    <p:extLst>
      <p:ext uri="{BB962C8B-B14F-4D97-AF65-F5344CB8AC3E}">
        <p14:creationId xmlns:p14="http://schemas.microsoft.com/office/powerpoint/2010/main" val="2371344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6400" y="395786"/>
            <a:ext cx="8040806" cy="1772574"/>
          </a:xfrm>
        </p:spPr>
        <p:txBody>
          <a:bodyPr>
            <a:normAutofit/>
          </a:bodyPr>
          <a:lstStyle/>
          <a:p>
            <a:pPr algn="ctr"/>
            <a:r>
              <a:rPr lang="es-MX" altLang="es-CO" sz="2800" b="1" dirty="0">
                <a:solidFill>
                  <a:srgbClr val="FF0000"/>
                </a:solidFill>
                <a:latin typeface="Times New Roman" panose="02020603050405020304" pitchFamily="18" charset="0"/>
                <a:cs typeface="Times New Roman" panose="02020603050405020304" pitchFamily="18" charset="0"/>
              </a:rPr>
              <a:t>¿QUÉ ES EL REGLAMENTO DE HIGIENE Y SEGURIDAD?</a:t>
            </a:r>
            <a:r>
              <a:rPr lang="es-MX" altLang="es-CO" sz="2800" dirty="0"/>
              <a:t/>
            </a:r>
            <a:br>
              <a:rPr lang="es-MX" altLang="es-CO" sz="2800" dirty="0"/>
            </a:br>
            <a:r>
              <a:rPr lang="es-CO" sz="2800" dirty="0"/>
              <a:t/>
            </a:r>
            <a:br>
              <a:rPr lang="es-CO" sz="2800" dirty="0"/>
            </a:br>
            <a:endParaRPr lang="es-CO" sz="2800" dirty="0"/>
          </a:p>
        </p:txBody>
      </p:sp>
      <p:sp>
        <p:nvSpPr>
          <p:cNvPr id="3" name="Marcador de contenido 2"/>
          <p:cNvSpPr>
            <a:spLocks noGrp="1"/>
          </p:cNvSpPr>
          <p:nvPr>
            <p:ph idx="1"/>
          </p:nvPr>
        </p:nvSpPr>
        <p:spPr/>
        <p:txBody>
          <a:bodyPr>
            <a:normAutofit/>
          </a:bodyPr>
          <a:lstStyle/>
          <a:p>
            <a:pPr marL="0" indent="0" algn="just">
              <a:buNone/>
            </a:pPr>
            <a:endParaRPr lang="es-MX" altLang="es-CO" sz="3200" dirty="0" smtClean="0">
              <a:latin typeface="Times New Roman" panose="02020603050405020304" pitchFamily="18" charset="0"/>
              <a:cs typeface="Times New Roman" panose="02020603050405020304" pitchFamily="18" charset="0"/>
            </a:endParaRPr>
          </a:p>
          <a:p>
            <a:pPr marL="0" indent="0" algn="just">
              <a:buNone/>
            </a:pPr>
            <a:r>
              <a:rPr lang="es-MX" altLang="es-CO" sz="3200" dirty="0" smtClean="0">
                <a:latin typeface="Times New Roman" panose="02020603050405020304" pitchFamily="18" charset="0"/>
                <a:cs typeface="Times New Roman" panose="02020603050405020304" pitchFamily="18" charset="0"/>
              </a:rPr>
              <a:t>LA </a:t>
            </a:r>
            <a:r>
              <a:rPr lang="es-MX" altLang="es-CO" sz="3200" dirty="0">
                <a:latin typeface="Times New Roman" panose="02020603050405020304" pitchFamily="18" charset="0"/>
                <a:cs typeface="Times New Roman" panose="02020603050405020304" pitchFamily="18" charset="0"/>
              </a:rPr>
              <a:t>UNIDAD DE LICORES DEL META , se compromete a dar cumplimiento a las disposiciones legales vigentes, tendientes a garantizar los mecanismos que aseguren una adecuada y oportuna prevención de los accidentes de trabajo y enfermedades </a:t>
            </a:r>
            <a:r>
              <a:rPr lang="es-MX" altLang="es-CO" sz="3200" dirty="0" smtClean="0">
                <a:latin typeface="Times New Roman" panose="02020603050405020304" pitchFamily="18" charset="0"/>
                <a:cs typeface="Times New Roman" panose="02020603050405020304" pitchFamily="18" charset="0"/>
              </a:rPr>
              <a:t>Laborales.</a:t>
            </a:r>
            <a:endParaRPr lang="es-MX" altLang="es-CO" sz="3200" dirty="0">
              <a:latin typeface="Times New Roman" panose="02020603050405020304" pitchFamily="18" charset="0"/>
              <a:cs typeface="Times New Roman" panose="02020603050405020304" pitchFamily="18" charset="0"/>
            </a:endParaRPr>
          </a:p>
          <a:p>
            <a:pPr marL="0" indent="0" algn="just">
              <a:buNone/>
            </a:pPr>
            <a:endParaRPr lang="es-CO" sz="3200" dirty="0"/>
          </a:p>
        </p:txBody>
      </p:sp>
    </p:spTree>
    <p:extLst>
      <p:ext uri="{BB962C8B-B14F-4D97-AF65-F5344CB8AC3E}">
        <p14:creationId xmlns:p14="http://schemas.microsoft.com/office/powerpoint/2010/main" val="29507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9960" y="1675500"/>
            <a:ext cx="10885227" cy="4588822"/>
          </a:xfrm>
        </p:spPr>
        <p:txBody>
          <a:bodyPr>
            <a:normAutofit/>
          </a:bodyPr>
          <a:lstStyle/>
          <a:p>
            <a:pPr marL="0" indent="0" algn="just">
              <a:buFontTx/>
              <a:buNone/>
              <a:defRPr/>
            </a:pPr>
            <a:r>
              <a:rPr lang="es-MX" altLang="es-CO" sz="2400" dirty="0">
                <a:latin typeface="Times New Roman" panose="02020603050405020304" pitchFamily="18" charset="0"/>
                <a:cs typeface="Times New Roman" panose="02020603050405020304" pitchFamily="18" charset="0"/>
              </a:rPr>
              <a:t>LA UNIDAD DE LICORES DEL META, se compromete a destinar los recursos necesarios para desarrollar actividades permanentes, de conformidad con el Sistema de Seguridad y Salud en el Trabajo, elaborado de acuerdo el Decreto 1072 de 2015, los siguientes aspectos como medidas de prevención y control: </a:t>
            </a:r>
          </a:p>
          <a:p>
            <a:pPr algn="just">
              <a:defRPr/>
            </a:pPr>
            <a:r>
              <a:rPr lang="es-MX" altLang="es-CO" sz="2400" b="1" dirty="0">
                <a:latin typeface="Times New Roman" panose="02020603050405020304" pitchFamily="18" charset="0"/>
                <a:cs typeface="Times New Roman" panose="02020603050405020304" pitchFamily="18" charset="0"/>
              </a:rPr>
              <a:t>Eliminación del peligro/riesgos:  </a:t>
            </a:r>
            <a:r>
              <a:rPr lang="es-MX" altLang="es-CO" sz="2400" dirty="0">
                <a:latin typeface="Times New Roman" panose="02020603050405020304" pitchFamily="18" charset="0"/>
                <a:cs typeface="Times New Roman" panose="02020603050405020304" pitchFamily="18" charset="0"/>
              </a:rPr>
              <a:t>Medidas que se toman para suprimir (hacer desaparecer) el peligro/riesgo.             </a:t>
            </a:r>
          </a:p>
          <a:p>
            <a:pPr algn="just">
              <a:defRPr/>
            </a:pPr>
            <a:r>
              <a:rPr lang="es-MX" altLang="es-CO" sz="2400" dirty="0">
                <a:latin typeface="Times New Roman" panose="02020603050405020304" pitchFamily="18" charset="0"/>
                <a:cs typeface="Times New Roman" panose="02020603050405020304" pitchFamily="18" charset="0"/>
              </a:rPr>
              <a:t> </a:t>
            </a:r>
            <a:r>
              <a:rPr lang="es-MX" altLang="es-CO" sz="2400" b="1" dirty="0">
                <a:latin typeface="Times New Roman" panose="02020603050405020304" pitchFamily="18" charset="0"/>
                <a:cs typeface="Times New Roman" panose="02020603050405020304" pitchFamily="18" charset="0"/>
              </a:rPr>
              <a:t>Sustitución de Peligros/Riesgos </a:t>
            </a:r>
            <a:r>
              <a:rPr lang="es-MX" altLang="es-CO" sz="2400" dirty="0">
                <a:latin typeface="Times New Roman" panose="02020603050405020304" pitchFamily="18" charset="0"/>
                <a:cs typeface="Times New Roman" panose="02020603050405020304" pitchFamily="18" charset="0"/>
              </a:rPr>
              <a:t>:Medidas que se toman a fin de remplazar un peligro por otro que no genere riesgo o que genere menos riesgos.</a:t>
            </a:r>
          </a:p>
          <a:p>
            <a:pPr marL="0" indent="0" algn="just">
              <a:buFontTx/>
              <a:buNone/>
              <a:defRPr/>
            </a:pPr>
            <a:r>
              <a:rPr lang="es-MX" altLang="es-CO" sz="2400" dirty="0" smtClean="0">
                <a:latin typeface="Times New Roman" panose="02020603050405020304" pitchFamily="18" charset="0"/>
                <a:cs typeface="Times New Roman" panose="02020603050405020304" pitchFamily="18" charset="0"/>
              </a:rPr>
              <a:t>• </a:t>
            </a:r>
            <a:r>
              <a:rPr lang="es-MX" altLang="es-CO" sz="2400" b="1" dirty="0" smtClean="0">
                <a:latin typeface="Times New Roman" panose="02020603050405020304" pitchFamily="18" charset="0"/>
                <a:cs typeface="Times New Roman" panose="02020603050405020304" pitchFamily="18" charset="0"/>
              </a:rPr>
              <a:t>Controles </a:t>
            </a:r>
            <a:r>
              <a:rPr lang="es-MX" altLang="es-CO" sz="2400" b="1" dirty="0">
                <a:latin typeface="Times New Roman" panose="02020603050405020304" pitchFamily="18" charset="0"/>
                <a:cs typeface="Times New Roman" panose="02020603050405020304" pitchFamily="18" charset="0"/>
              </a:rPr>
              <a:t>de Ingeniería: </a:t>
            </a:r>
            <a:r>
              <a:rPr lang="es-MX" altLang="es-CO" sz="2400" dirty="0">
                <a:latin typeface="Times New Roman" panose="02020603050405020304" pitchFamily="18" charset="0"/>
                <a:cs typeface="Times New Roman" panose="02020603050405020304" pitchFamily="18" charset="0"/>
              </a:rPr>
              <a:t>Medidas técnicas para el control del peligro/riesgo en su origen (fuente) o en el medio, tales como el confinamiento (encerramiento) de un peligro o un proceso de trabajo, aislamiento de un proceso peligroso o del trabajador y la ventilación (general y localizada), entre otros.</a:t>
            </a:r>
          </a:p>
          <a:p>
            <a:pPr marL="0" indent="0">
              <a:buNone/>
            </a:pPr>
            <a:endParaRPr lang="es-CO" dirty="0"/>
          </a:p>
        </p:txBody>
      </p:sp>
    </p:spTree>
    <p:extLst>
      <p:ext uri="{BB962C8B-B14F-4D97-AF65-F5344CB8AC3E}">
        <p14:creationId xmlns:p14="http://schemas.microsoft.com/office/powerpoint/2010/main" val="2201722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8074" y="1525374"/>
            <a:ext cx="10994409" cy="4779892"/>
          </a:xfrm>
        </p:spPr>
        <p:txBody>
          <a:bodyPr>
            <a:normAutofit lnSpcReduction="10000"/>
          </a:bodyPr>
          <a:lstStyle/>
          <a:p>
            <a:pPr marL="0" indent="0" algn="just">
              <a:buFontTx/>
              <a:buNone/>
              <a:defRPr/>
            </a:pPr>
            <a:r>
              <a:rPr lang="es-MX" sz="2400" dirty="0">
                <a:latin typeface="Times New Roman" panose="02020603050405020304" pitchFamily="18" charset="0"/>
                <a:cs typeface="Times New Roman" panose="02020603050405020304" pitchFamily="18" charset="0"/>
              </a:rPr>
              <a:t>Los peligros existentes en la empresa están constituidos, principalmente por: </a:t>
            </a:r>
          </a:p>
          <a:p>
            <a:pPr>
              <a:defRPr/>
            </a:pPr>
            <a:r>
              <a:rPr lang="es-MX" sz="2400" b="1" dirty="0">
                <a:latin typeface="Times New Roman" panose="02020603050405020304" pitchFamily="18" charset="0"/>
                <a:cs typeface="Times New Roman" panose="02020603050405020304" pitchFamily="18" charset="0"/>
              </a:rPr>
              <a:t>riesgos psicosociales</a:t>
            </a:r>
            <a:r>
              <a:rPr lang="es-MX" sz="2400" dirty="0">
                <a:latin typeface="Times New Roman" panose="02020603050405020304" pitchFamily="18" charset="0"/>
                <a:cs typeface="Times New Roman" panose="02020603050405020304" pitchFamily="18" charset="0"/>
              </a:rPr>
              <a:t>:  estrés laboral, acoso laboral, jornada del trabajo, carga laboral, el compañerismo laboral. </a:t>
            </a:r>
          </a:p>
          <a:p>
            <a:pPr>
              <a:defRPr/>
            </a:pPr>
            <a:r>
              <a:rPr lang="es-MX" sz="2400" b="1" dirty="0">
                <a:latin typeface="Times New Roman" panose="02020603050405020304" pitchFamily="18" charset="0"/>
                <a:cs typeface="Times New Roman" panose="02020603050405020304" pitchFamily="18" charset="0"/>
              </a:rPr>
              <a:t>riesgos de condiciones de seguridad:</a:t>
            </a:r>
            <a:r>
              <a:rPr lang="es-MX" sz="2400" dirty="0">
                <a:latin typeface="Times New Roman" panose="02020603050405020304" pitchFamily="18" charset="0"/>
                <a:cs typeface="Times New Roman" panose="02020603050405020304" pitchFamily="18" charset="0"/>
              </a:rPr>
              <a:t> Mecánico</a:t>
            </a:r>
            <a:r>
              <a:rPr lang="es-MX" sz="2400" dirty="0" smtClean="0">
                <a:latin typeface="Times New Roman" panose="02020603050405020304" pitchFamily="18" charset="0"/>
                <a:cs typeface="Times New Roman" panose="02020603050405020304" pitchFamily="18" charset="0"/>
              </a:rPr>
              <a:t>, eléctrico, locativo, </a:t>
            </a:r>
            <a:r>
              <a:rPr lang="es-MX" sz="2400" dirty="0">
                <a:latin typeface="Times New Roman" panose="02020603050405020304" pitchFamily="18" charset="0"/>
                <a:cs typeface="Times New Roman" panose="02020603050405020304" pitchFamily="18" charset="0"/>
              </a:rPr>
              <a:t>tecnológico y publico. </a:t>
            </a:r>
          </a:p>
          <a:p>
            <a:pPr>
              <a:defRPr/>
            </a:pPr>
            <a:r>
              <a:rPr lang="es-MX" sz="2400" b="1" dirty="0">
                <a:latin typeface="Times New Roman" panose="02020603050405020304" pitchFamily="18" charset="0"/>
                <a:cs typeface="Times New Roman" panose="02020603050405020304" pitchFamily="18" charset="0"/>
              </a:rPr>
              <a:t>riesgos biomecánicos</a:t>
            </a:r>
            <a:r>
              <a:rPr lang="es-MX" sz="2400" dirty="0">
                <a:latin typeface="Times New Roman" panose="02020603050405020304" pitchFamily="18" charset="0"/>
                <a:cs typeface="Times New Roman" panose="02020603050405020304" pitchFamily="18" charset="0"/>
              </a:rPr>
              <a:t>: todos los riesgos que tengan que ver con la ergonomía. </a:t>
            </a:r>
            <a:endParaRPr lang="es-MX" sz="2400" dirty="0" smtClean="0">
              <a:latin typeface="Times New Roman" panose="02020603050405020304" pitchFamily="18" charset="0"/>
              <a:cs typeface="Times New Roman" panose="02020603050405020304" pitchFamily="18" charset="0"/>
            </a:endParaRPr>
          </a:p>
          <a:p>
            <a:r>
              <a:rPr lang="es-CO" altLang="es-CO" sz="2400" b="1" dirty="0">
                <a:latin typeface="Times New Roman" panose="02020603050405020304" pitchFamily="18" charset="0"/>
                <a:cs typeface="Times New Roman" panose="02020603050405020304" pitchFamily="18" charset="0"/>
              </a:rPr>
              <a:t>riesgos físicos:</a:t>
            </a:r>
            <a:r>
              <a:rPr lang="es-CO" altLang="es-CO" sz="2400" dirty="0">
                <a:latin typeface="Times New Roman" panose="02020603050405020304" pitchFamily="18" charset="0"/>
                <a:cs typeface="Times New Roman" panose="02020603050405020304" pitchFamily="18" charset="0"/>
              </a:rPr>
              <a:t> iluminación</a:t>
            </a:r>
            <a:r>
              <a:rPr lang="es-CO" altLang="es-CO" sz="2400" dirty="0" smtClean="0">
                <a:latin typeface="Times New Roman" panose="02020603050405020304" pitchFamily="18" charset="0"/>
                <a:cs typeface="Times New Roman" panose="02020603050405020304" pitchFamily="18" charset="0"/>
              </a:rPr>
              <a:t>, vibraciones, ruidos</a:t>
            </a:r>
            <a:r>
              <a:rPr lang="es-CO" altLang="es-CO" sz="2400" dirty="0">
                <a:latin typeface="Times New Roman" panose="02020603050405020304" pitchFamily="18" charset="0"/>
                <a:cs typeface="Times New Roman" panose="02020603050405020304" pitchFamily="18" charset="0"/>
              </a:rPr>
              <a:t>, temperaturas, radiaciones </a:t>
            </a:r>
          </a:p>
          <a:p>
            <a:r>
              <a:rPr lang="es-CO" altLang="es-CO" sz="2400" b="1" dirty="0">
                <a:latin typeface="Times New Roman" panose="02020603050405020304" pitchFamily="18" charset="0"/>
                <a:cs typeface="Times New Roman" panose="02020603050405020304" pitchFamily="18" charset="0"/>
              </a:rPr>
              <a:t>riesgos biológicos: </a:t>
            </a:r>
            <a:r>
              <a:rPr lang="es-CO" altLang="es-CO" sz="2400" dirty="0">
                <a:latin typeface="Times New Roman" panose="02020603050405020304" pitchFamily="18" charset="0"/>
                <a:cs typeface="Times New Roman" panose="02020603050405020304" pitchFamily="18" charset="0"/>
              </a:rPr>
              <a:t>virus, parásitos, enfermedades virales, mordeduras, excrementos. </a:t>
            </a:r>
          </a:p>
          <a:p>
            <a:r>
              <a:rPr lang="es-CO" altLang="es-CO" sz="2400" dirty="0">
                <a:latin typeface="Times New Roman" panose="02020603050405020304" pitchFamily="18" charset="0"/>
                <a:cs typeface="Times New Roman" panose="02020603050405020304" pitchFamily="18" charset="0"/>
              </a:rPr>
              <a:t> </a:t>
            </a:r>
            <a:r>
              <a:rPr lang="es-CO" altLang="es-CO" sz="2400" b="1" dirty="0">
                <a:latin typeface="Times New Roman" panose="02020603050405020304" pitchFamily="18" charset="0"/>
                <a:cs typeface="Times New Roman" panose="02020603050405020304" pitchFamily="18" charset="0"/>
              </a:rPr>
              <a:t>riesgos químicos</a:t>
            </a:r>
            <a:r>
              <a:rPr lang="es-CO" altLang="es-CO" sz="2400" dirty="0">
                <a:latin typeface="Times New Roman" panose="02020603050405020304" pitchFamily="18" charset="0"/>
                <a:cs typeface="Times New Roman" panose="02020603050405020304" pitchFamily="18" charset="0"/>
              </a:rPr>
              <a:t>: Polvos, Fibras, Líquidos, Gases y vapores, Humos metálicos y no metálicos, Material particulado</a:t>
            </a:r>
          </a:p>
          <a:p>
            <a:r>
              <a:rPr lang="es-CO" altLang="es-CO" sz="2400" b="1" dirty="0">
                <a:latin typeface="Times New Roman" panose="02020603050405020304" pitchFamily="18" charset="0"/>
                <a:cs typeface="Times New Roman" panose="02020603050405020304" pitchFamily="18" charset="0"/>
              </a:rPr>
              <a:t>riesgos de fenómenos naturales: </a:t>
            </a:r>
            <a:r>
              <a:rPr lang="es-MX" altLang="es-CO" sz="2400" dirty="0">
                <a:latin typeface="Times New Roman" panose="02020603050405020304" pitchFamily="18" charset="0"/>
                <a:cs typeface="Times New Roman" panose="02020603050405020304" pitchFamily="18" charset="0"/>
              </a:rPr>
              <a:t>Sismo, Terremoto, Vendaval, Inundación, Derrumbe, Precipitaciones.</a:t>
            </a:r>
            <a:endParaRPr lang="es-MX" sz="2400" dirty="0">
              <a:latin typeface="Times New Roman" panose="02020603050405020304" pitchFamily="18" charset="0"/>
              <a:cs typeface="Times New Roman" panose="02020603050405020304" pitchFamily="18" charset="0"/>
            </a:endParaRPr>
          </a:p>
          <a:p>
            <a:pPr marL="0" indent="0">
              <a:buNone/>
            </a:pPr>
            <a:endParaRPr lang="es-CO" dirty="0"/>
          </a:p>
        </p:txBody>
      </p:sp>
    </p:spTree>
    <p:extLst>
      <p:ext uri="{BB962C8B-B14F-4D97-AF65-F5344CB8AC3E}">
        <p14:creationId xmlns:p14="http://schemas.microsoft.com/office/powerpoint/2010/main" val="2697182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4000" dirty="0" smtClean="0"/>
              <a:t>REGLAMENTO INTERNO DE TRABAJO</a:t>
            </a:r>
            <a:endParaRPr lang="es-CO" sz="4000" dirty="0"/>
          </a:p>
        </p:txBody>
      </p:sp>
      <p:sp>
        <p:nvSpPr>
          <p:cNvPr id="3" name="Marcador de contenido 2"/>
          <p:cNvSpPr>
            <a:spLocks noGrp="1"/>
          </p:cNvSpPr>
          <p:nvPr>
            <p:ph idx="1"/>
          </p:nvPr>
        </p:nvSpPr>
        <p:spPr>
          <a:xfrm>
            <a:off x="838200" y="1825624"/>
            <a:ext cx="10803340" cy="4670709"/>
          </a:xfrm>
        </p:spPr>
        <p:txBody>
          <a:bodyPr>
            <a:normAutofit fontScale="40000" lnSpcReduction="20000"/>
          </a:bodyPr>
          <a:lstStyle/>
          <a:p>
            <a:pPr algn="just"/>
            <a:r>
              <a:rPr lang="es-CO" sz="4500" b="1" dirty="0"/>
              <a:t>ARTÍCULO 10: Derechos</a:t>
            </a:r>
            <a:r>
              <a:rPr lang="es-CO" sz="4500" dirty="0"/>
              <a:t>. De conformidad con lo establecido en el artículo 33 de la ley 734 del 2002, son derechos de los servidores públicos:</a:t>
            </a:r>
          </a:p>
          <a:p>
            <a:pPr lvl="0" algn="just"/>
            <a:r>
              <a:rPr lang="es-CO" sz="4500" dirty="0"/>
              <a:t>Percibir puntalmente la remuneración fijada o convenida para el respectivo cargo o función.</a:t>
            </a:r>
          </a:p>
          <a:p>
            <a:pPr lvl="0" algn="just"/>
            <a:r>
              <a:rPr lang="es-CO" sz="4500" dirty="0"/>
              <a:t>Disfrutar de la seguridad social en la forma y condiciones previstas en la ley</a:t>
            </a:r>
          </a:p>
          <a:p>
            <a:pPr lvl="0" algn="just"/>
            <a:r>
              <a:rPr lang="es-CO" sz="4500" dirty="0"/>
              <a:t>Recibir capacitación para mejor desempeño de sus funciones.</a:t>
            </a:r>
          </a:p>
          <a:p>
            <a:pPr lvl="0" algn="just"/>
            <a:r>
              <a:rPr lang="es-CO" sz="4500" dirty="0"/>
              <a:t>Participar en todos los programas de bienestar social que para los servidores públicos  y sus familiares establezcan el Estado, tales como los de la vivienda, educación, recreación, cultura, deporte y vacacionales.</a:t>
            </a:r>
          </a:p>
          <a:p>
            <a:pPr lvl="0" algn="just"/>
            <a:r>
              <a:rPr lang="es-CO" sz="4500" dirty="0"/>
              <a:t>Disfrutar de estímulos e incentivos conforme a las disposiciones legales  o convencionales vigentes.</a:t>
            </a:r>
          </a:p>
          <a:p>
            <a:pPr lvl="0" algn="just"/>
            <a:r>
              <a:rPr lang="es-CO" sz="4500" dirty="0"/>
              <a:t>Obtener permisos y licencias en los casos previstos en la ley.</a:t>
            </a:r>
          </a:p>
          <a:p>
            <a:pPr lvl="0" algn="just"/>
            <a:r>
              <a:rPr lang="es-CO" sz="4500" dirty="0"/>
              <a:t>Recibir tratamiento cortes con arreglo a los principios básicos de las relaciones humanas.</a:t>
            </a:r>
          </a:p>
          <a:p>
            <a:pPr lvl="0" algn="just"/>
            <a:r>
              <a:rPr lang="es-CO" sz="4500" dirty="0"/>
              <a:t>Participar en concursos que le permitan obtener promociones dentro del servicio.</a:t>
            </a:r>
          </a:p>
          <a:p>
            <a:pPr lvl="0" algn="just"/>
            <a:r>
              <a:rPr lang="es-CO" sz="4500" dirty="0"/>
              <a:t>Obtener el reconocimiento y pago oportuno de las prestaciones consagradas en los regímenes generales y especiales.</a:t>
            </a:r>
          </a:p>
          <a:p>
            <a:pPr lvl="0" algn="just"/>
            <a:r>
              <a:rPr lang="es-CO" sz="4500" dirty="0"/>
              <a:t>Los derechos consagrados en la Constitución, los tratados internacionales ratificados por el congreso, las leyes, las ordenanzas, los acuerdos municipales, los reglamentos y manuales de funciones, las convenciones colectivas y los contratos de trabajo.</a:t>
            </a:r>
          </a:p>
          <a:p>
            <a:pPr marL="0" indent="0">
              <a:buNone/>
            </a:pPr>
            <a:endParaRPr lang="es-CO" dirty="0"/>
          </a:p>
        </p:txBody>
      </p:sp>
    </p:spTree>
    <p:extLst>
      <p:ext uri="{BB962C8B-B14F-4D97-AF65-F5344CB8AC3E}">
        <p14:creationId xmlns:p14="http://schemas.microsoft.com/office/powerpoint/2010/main" val="1818508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825625"/>
            <a:ext cx="10912522" cy="4616118"/>
          </a:xfrm>
        </p:spPr>
        <p:txBody>
          <a:bodyPr>
            <a:normAutofit fontScale="85000" lnSpcReduction="20000"/>
          </a:bodyPr>
          <a:lstStyle/>
          <a:p>
            <a:pPr marL="0" indent="0" algn="just">
              <a:buNone/>
            </a:pPr>
            <a:r>
              <a:rPr lang="es-CO" b="1" dirty="0"/>
              <a:t>ARTICULO 11: Deberes</a:t>
            </a:r>
            <a:r>
              <a:rPr lang="es-CO" dirty="0"/>
              <a:t>. De conformidad con lo establecido en el artículo 34 de la ley 734 del 2002, son deberes de los servidores públicos, los siguientes:</a:t>
            </a:r>
          </a:p>
          <a:p>
            <a:pPr lvl="0" algn="just"/>
            <a:r>
              <a:rPr lang="es-CO" dirty="0"/>
              <a:t>Cumplir y hacer que se cumplan los deberes contenidos en la Constitución, los tratados de derecho internacional Humanitario, los demás ratificados por el congreso, las leyes, los decretos, las ordenanzas, los acuerdos distritales y municipales, los estatutos de la entidad, los reglamentos y los manuales de funciones, las decisiones judiciales y disciplinarias, las convenciones colectivas, los contratos de trabajo, y las órdenes superiores emitidas por servidor público competente.</a:t>
            </a:r>
          </a:p>
          <a:p>
            <a:pPr lvl="0" algn="just"/>
            <a:r>
              <a:rPr lang="es-CO" dirty="0"/>
              <a:t>Cumplir con diligencia, eficiencia e imparcialidad el servicio que le sea encomendado y abstenerse de cualquier acto u omisión que cause la suspensión o perturbación injustificada de un servicio esencial, o que implique abuso indebido del cargo o función.</a:t>
            </a:r>
          </a:p>
          <a:p>
            <a:pPr lvl="0" algn="just"/>
            <a:r>
              <a:rPr lang="es-CO" dirty="0"/>
              <a:t>Formular, decidir oportunamente o ejecutar los planes de desarrollo y los presupuestos y cumplir las leyes y normas que regulan el manejo de los recursos económicos públicos, o afectos al servicio público. </a:t>
            </a:r>
          </a:p>
          <a:p>
            <a:pPr marL="0" indent="0">
              <a:buNone/>
            </a:pPr>
            <a:endParaRPr lang="es-CO" dirty="0"/>
          </a:p>
        </p:txBody>
      </p:sp>
    </p:spTree>
    <p:extLst>
      <p:ext uri="{BB962C8B-B14F-4D97-AF65-F5344CB8AC3E}">
        <p14:creationId xmlns:p14="http://schemas.microsoft.com/office/powerpoint/2010/main" val="2414820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         Deberes</a:t>
            </a:r>
            <a:r>
              <a:rPr lang="es-CO" dirty="0"/>
              <a:t>.</a:t>
            </a:r>
          </a:p>
        </p:txBody>
      </p:sp>
      <p:sp>
        <p:nvSpPr>
          <p:cNvPr id="3" name="Marcador de contenido 2"/>
          <p:cNvSpPr>
            <a:spLocks noGrp="1"/>
          </p:cNvSpPr>
          <p:nvPr>
            <p:ph idx="1"/>
          </p:nvPr>
        </p:nvSpPr>
        <p:spPr>
          <a:xfrm>
            <a:off x="838200" y="1825625"/>
            <a:ext cx="10953466" cy="4493288"/>
          </a:xfrm>
        </p:spPr>
        <p:txBody>
          <a:bodyPr>
            <a:normAutofit fontScale="62500" lnSpcReduction="20000"/>
          </a:bodyPr>
          <a:lstStyle/>
          <a:p>
            <a:pPr lvl="0" algn="just"/>
            <a:r>
              <a:rPr lang="es-CO" dirty="0"/>
              <a:t>Utilizar los bienes y recursos asignados para el desempeño de su empleo, cargo o función, las facultades que le sean atribuidas, o la información reservada  a que tenga acceso por razón de su función en forma exclusiva  para los fines a que están afectos.   </a:t>
            </a:r>
          </a:p>
          <a:p>
            <a:pPr lvl="0" algn="just"/>
            <a:r>
              <a:rPr lang="es-CO" dirty="0"/>
              <a:t>Custodiar y cuidar la documentación e información que por razón de su empleo, cargo o función conserve bajo su cuidado o a la cual tenga acceso, e impedir o evitar la sustracción, destrucción, ocultamiento o utilización indebidos.</a:t>
            </a:r>
          </a:p>
          <a:p>
            <a:pPr lvl="0" algn="just"/>
            <a:r>
              <a:rPr lang="es-CO" dirty="0"/>
              <a:t>Tratar con respeto, imparcialidad y rectitud a las personas con que tenga relación por razón del servicio.</a:t>
            </a:r>
          </a:p>
          <a:p>
            <a:pPr lvl="0" algn="just"/>
            <a:r>
              <a:rPr lang="es-CO" dirty="0"/>
              <a:t>Cumplir las disposiciones que sus superiores jerárquicos adopten en ejercicio de sus atribuciones, siempre que no sean contrarias a la Constitución Nacional y a las leyes vigentes, y atender los requerimientos y citaciones de las auditorias competentes.</a:t>
            </a:r>
          </a:p>
          <a:p>
            <a:pPr lvl="0" algn="just"/>
            <a:r>
              <a:rPr lang="es-CO" dirty="0"/>
              <a:t>Desempeñar el empleo, cargo o función sin obtener o pretender beneficios adicionales a las contraprestaciones legales y convencionales cuando a ellas tenga derecho.</a:t>
            </a:r>
          </a:p>
          <a:p>
            <a:pPr lvl="0" algn="just"/>
            <a:r>
              <a:rPr lang="es-CO" dirty="0"/>
              <a:t>Acreditar los requisitos exigidos por la ley para la posesión y el desempeño del cargo.</a:t>
            </a:r>
          </a:p>
          <a:p>
            <a:pPr lvl="0" algn="just"/>
            <a:r>
              <a:rPr lang="es-CO" dirty="0"/>
              <a:t>Realizar personalmente las tareas que le sean confiadas, responder por el ejercicio de la autoridad  que se le delegue, así como por la ejecución de las órdenes que imparta, sin que en las situaciones anteriores quede exento de la responsabilidad que le incumbe por la correspondiente a sus subordinados. </a:t>
            </a:r>
          </a:p>
          <a:p>
            <a:endParaRPr lang="es-CO" dirty="0"/>
          </a:p>
        </p:txBody>
      </p:sp>
    </p:spTree>
    <p:extLst>
      <p:ext uri="{BB962C8B-B14F-4D97-AF65-F5344CB8AC3E}">
        <p14:creationId xmlns:p14="http://schemas.microsoft.com/office/powerpoint/2010/main" val="823993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dirty="0" smtClean="0"/>
              <a:t>         </a:t>
            </a:r>
            <a:endParaRPr lang="es-CO"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CO" b="1" dirty="0"/>
              <a:t>ARTICULO 12: Prohibiciones.</a:t>
            </a:r>
            <a:r>
              <a:rPr lang="es-CO" dirty="0"/>
              <a:t>  De acuerdo a lo dispuesto en el artículo 35 de la ley 734 del 2002, a todo servidor público le está prohibido.</a:t>
            </a:r>
          </a:p>
          <a:p>
            <a:pPr lvl="0" algn="just"/>
            <a:r>
              <a:rPr lang="es-CO" dirty="0"/>
              <a:t>Incumplir los deberes o abusar de los derechos o extralimitar las funciones contenidas en la constitución, los tratados internacionales ratificados por el congreso, las leyes, los decretos, las ordenanzas, los acuerdos distritales, los estatutos de la entidad, los reglamentos y los manuales de funciones, las decisiones judiciales y disciplinarias, las convenciones colectivas y los contratos de trabajo.</a:t>
            </a:r>
          </a:p>
          <a:p>
            <a:pPr lvl="0" algn="just"/>
            <a:r>
              <a:rPr lang="es-CO" dirty="0"/>
              <a:t>Imponer a otro servidor público trabajos ajenos a sus funciones o impedirle el cumplimiento de sus deberes.</a:t>
            </a:r>
          </a:p>
          <a:p>
            <a:pPr lvl="0" algn="just"/>
            <a:r>
              <a:rPr lang="es-CO" dirty="0"/>
              <a:t>Solicitar, directa o indirectamente, dadivas, agasajos, regalos, favores o cualquier otra clase de beneficios.</a:t>
            </a:r>
          </a:p>
          <a:p>
            <a:pPr marL="0" indent="0">
              <a:buNone/>
            </a:pPr>
            <a:endParaRPr lang="es-CO" dirty="0"/>
          </a:p>
        </p:txBody>
      </p:sp>
    </p:spTree>
    <p:extLst>
      <p:ext uri="{BB962C8B-B14F-4D97-AF65-F5344CB8AC3E}">
        <p14:creationId xmlns:p14="http://schemas.microsoft.com/office/powerpoint/2010/main" val="1576239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TotalTime>
  <Words>2092</Words>
  <Application>Microsoft Office PowerPoint</Application>
  <PresentationFormat>Panorámica</PresentationFormat>
  <Paragraphs>172</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Calibri</vt:lpstr>
      <vt:lpstr>Calibri Light</vt:lpstr>
      <vt:lpstr>Times New Roman</vt:lpstr>
      <vt:lpstr>Wingdings</vt:lpstr>
      <vt:lpstr>Tema de Office</vt:lpstr>
      <vt:lpstr>Presentación de PowerPoint</vt:lpstr>
      <vt:lpstr>Presentación de PowerPoint</vt:lpstr>
      <vt:lpstr>¿QUÉ ES EL REGLAMENTO DE HIGIENE Y SEGURIDAD?  </vt:lpstr>
      <vt:lpstr>Presentación de PowerPoint</vt:lpstr>
      <vt:lpstr>Presentación de PowerPoint</vt:lpstr>
      <vt:lpstr>REGLAMENTO INTERNO DE TRABAJO</vt:lpstr>
      <vt:lpstr>Presentación de PowerPoint</vt:lpstr>
      <vt:lpstr>         Deberes.</vt:lpstr>
      <vt:lpstr>         </vt:lpstr>
      <vt:lpstr>  REGIMEN DISCIPLINARIO   </vt:lpstr>
      <vt:lpstr>REGIMEN DISCIPLINARIO</vt:lpstr>
      <vt:lpstr>          DE LAS SITUACIONES ADMINISTRATIVAS </vt:lpstr>
      <vt:lpstr>PLANTA DE PERSONAL</vt:lpstr>
      <vt:lpstr>PLANES Y PROGRAMAS</vt:lpstr>
      <vt:lpstr>PLANES Y PROGRAMAS</vt:lpstr>
      <vt:lpstr>SGSST.</vt:lpstr>
      <vt:lpstr>CAPACITACIONES Y ACTIVIDADES CON LA ARL. BOLIVAR</vt:lpstr>
      <vt:lpstr>FUNCIONES DEL COMITÉ DE COPASST</vt:lpstr>
      <vt:lpstr>COMITE DE CONVIVENCIA LABORAL</vt:lpstr>
      <vt:lpstr>VIDEO SOBRE GESTION DOCUMENTAL</vt:lpstr>
      <vt:lpstr>FORMATO UNICO DE INVENTARIO DOCUMENTAL</vt:lpstr>
      <vt:lpstr>TABLAS DE RETENCION DOCUMENTAL</vt:lpstr>
      <vt:lpstr>PRESTAMO DE DOCUMENTOS INTERNOS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UNIDAD DE LICORE DEL META</dc:creator>
  <cp:lastModifiedBy>Administar</cp:lastModifiedBy>
  <cp:revision>27</cp:revision>
  <dcterms:created xsi:type="dcterms:W3CDTF">2022-11-08T20:55:22Z</dcterms:created>
  <dcterms:modified xsi:type="dcterms:W3CDTF">2023-03-09T21:12:53Z</dcterms:modified>
</cp:coreProperties>
</file>